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8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baseline="0"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33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800080"/>
              </a:solidFill>
            </c:spPr>
          </c:dPt>
          <c:dLbls>
            <c:dLbl>
              <c:idx val="0"/>
              <c:layout>
                <c:manualLayout>
                  <c:x val="1.4300212889258522E-2"/>
                  <c:y val="0.13750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300087778034673E-2"/>
                  <c:y val="0.13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889125432509501E-2"/>
                  <c:y val="0.28749999999999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2238780275665E-2"/>
                  <c:y val="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ЗНО</c:v>
                </c:pt>
                <c:pt idx="1">
                  <c:v>Мастопатии</c:v>
                </c:pt>
                <c:pt idx="2">
                  <c:v>АГ</c:v>
                </c:pt>
                <c:pt idx="3">
                  <c:v>СД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28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4225152"/>
        <c:axId val="74266112"/>
        <c:axId val="0"/>
      </c:bar3DChart>
      <c:catAx>
        <c:axId val="7422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266112"/>
        <c:crosses val="autoZero"/>
        <c:auto val="1"/>
        <c:lblAlgn val="ctr"/>
        <c:lblOffset val="100"/>
        <c:noMultiLvlLbl val="0"/>
      </c:catAx>
      <c:valAx>
        <c:axId val="7426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22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A8A7C-1912-4DF7-A203-2656916BDEC2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A5A69-7A54-4821-A2E7-EEE83DE0C5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6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37626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диспансеризации определенных групп взрослого населения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2016 года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149080"/>
            <a:ext cx="7512893" cy="239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916832"/>
          <a:ext cx="828092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1296144"/>
                <a:gridCol w="1296144"/>
                <a:gridCol w="1656184"/>
              </a:tblGrid>
              <a:tr h="3445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мужчины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 физическая 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2202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2888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5090 – 28,9%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Нерациональное 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4687 – 26,6%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Избыточная</a:t>
                      </a:r>
                      <a:r>
                        <a:rPr lang="ru-RU" baseline="0" dirty="0" smtClean="0"/>
                        <a:t> масса тела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2039 – 11,5%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Курение табака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1430 – 8,1%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</a:t>
                      </a:r>
                      <a:r>
                        <a:rPr lang="ru-RU" baseline="0" dirty="0" smtClean="0"/>
                        <a:t> абсолютный суммарный ССР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1342 – 7,6%</a:t>
                      </a:r>
                      <a:endParaRPr lang="ru-RU" dirty="0"/>
                    </a:p>
                  </a:txBody>
                  <a:tcPr/>
                </a:tc>
              </a:tr>
              <a:tr h="325721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высокий А С</a:t>
                      </a:r>
                      <a:r>
                        <a:rPr lang="ru-RU" baseline="0" dirty="0" smtClean="0"/>
                        <a:t>ССР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1339 – 7,5%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Повышенный уровень 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919 – 5,0%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Отягощенная наследственность по ЗНО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630 – 3,5%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Гипергликемия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448 – 2,5%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 пагубного потребления алкоголя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41 – 0,2%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 потребления НС и ПВ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 – 0,06%</a:t>
                      </a:r>
                      <a:endParaRPr lang="ru-RU" dirty="0"/>
                    </a:p>
                  </a:txBody>
                  <a:tcPr/>
                </a:tc>
              </a:tr>
              <a:tr h="3445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8529–48%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9148–52%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17977 – 100%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7664" y="134076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Выявленные факторы риска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7281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Впервые выявленные заболевания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2276872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126</Words>
  <Application>Microsoft Office PowerPoint</Application>
  <PresentationFormat>Экран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 диспансеризации определенных групп взрослого населения  за 2016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ТолстуноваВП</dc:creator>
  <cp:lastModifiedBy>ЛогиноваМВ</cp:lastModifiedBy>
  <cp:revision>62</cp:revision>
  <dcterms:created xsi:type="dcterms:W3CDTF">2016-10-28T08:03:04Z</dcterms:created>
  <dcterms:modified xsi:type="dcterms:W3CDTF">2017-02-06T10:27:02Z</dcterms:modified>
</cp:coreProperties>
</file>